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81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75E6D-0FE5-41EC-A825-4CCA8D425D4A}" type="slidenum">
              <a:rPr lang="en-US" altLang="en-US">
                <a:solidFill>
                  <a:srgbClr val="FF0000"/>
                </a:solidFill>
              </a:rPr>
              <a:pPr/>
              <a:t>‹#›</a:t>
            </a:fld>
            <a:endParaRPr lang="en-US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5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E0927F-FDD7-4276-9867-D7A024B448A7}" type="slidenum">
              <a:rPr lang="en-US" altLang="en-US">
                <a:solidFill>
                  <a:srgbClr val="FF0000"/>
                </a:solidFill>
              </a:rPr>
              <a:pPr/>
              <a:t>‹#›</a:t>
            </a:fld>
            <a:endParaRPr lang="en-US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79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FA2287-FC3E-40BD-864B-57CA83AB8A62}" type="slidenum">
              <a:rPr lang="en-US" altLang="en-US">
                <a:solidFill>
                  <a:srgbClr val="FF0000"/>
                </a:solidFill>
              </a:rPr>
              <a:pPr/>
              <a:t>‹#›</a:t>
            </a:fld>
            <a:endParaRPr lang="en-US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4659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03135CE-D3A6-4C65-A4A1-79C95ACBD0C3}" type="slidenum">
              <a:rPr lang="en-US" altLang="en-US">
                <a:solidFill>
                  <a:srgbClr val="FF0000"/>
                </a:solidFill>
              </a:rPr>
              <a:pPr/>
              <a:t>‹#›</a:t>
            </a:fld>
            <a:endParaRPr lang="en-US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264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613A60-C190-4803-9022-087AA9947092}" type="slidenum">
              <a:rPr lang="en-US" altLang="en-US">
                <a:solidFill>
                  <a:srgbClr val="FF0000"/>
                </a:solidFill>
              </a:rPr>
              <a:pPr/>
              <a:t>‹#›</a:t>
            </a:fld>
            <a:endParaRPr lang="en-US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57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808B1F-5BA2-468B-B066-04C0D3D808C7}" type="slidenum">
              <a:rPr lang="en-US" altLang="en-US">
                <a:solidFill>
                  <a:srgbClr val="FF0000"/>
                </a:solidFill>
              </a:rPr>
              <a:pPr/>
              <a:t>‹#›</a:t>
            </a:fld>
            <a:endParaRPr lang="en-US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670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831EB3-8542-4889-98DD-EDBD15F0FD34}" type="slidenum">
              <a:rPr lang="en-US" altLang="en-US">
                <a:solidFill>
                  <a:srgbClr val="FF0000"/>
                </a:solidFill>
              </a:rPr>
              <a:pPr/>
              <a:t>‹#›</a:t>
            </a:fld>
            <a:endParaRPr lang="en-US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282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705CDE-A7BA-4294-A4A8-78BDE22C172F}" type="slidenum">
              <a:rPr lang="en-US" altLang="en-US">
                <a:solidFill>
                  <a:srgbClr val="FF0000"/>
                </a:solidFill>
              </a:rPr>
              <a:pPr/>
              <a:t>‹#›</a:t>
            </a:fld>
            <a:endParaRPr lang="en-US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556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EA66F3-EBB7-4475-BA72-864B86AC7419}" type="slidenum">
              <a:rPr lang="en-US" altLang="en-US">
                <a:solidFill>
                  <a:srgbClr val="FF0000"/>
                </a:solidFill>
              </a:rPr>
              <a:pPr/>
              <a:t>‹#›</a:t>
            </a:fld>
            <a:endParaRPr lang="en-US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420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54D457-3A51-49E6-8548-3377FC09B8C6}" type="slidenum">
              <a:rPr lang="en-US" altLang="en-US">
                <a:solidFill>
                  <a:srgbClr val="FF0000"/>
                </a:solidFill>
              </a:rPr>
              <a:pPr/>
              <a:t>‹#›</a:t>
            </a:fld>
            <a:endParaRPr lang="en-US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108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D0D02-BE7D-4700-A601-56837211A60B}" type="slidenum">
              <a:rPr lang="en-US" altLang="en-US">
                <a:solidFill>
                  <a:srgbClr val="FF0000"/>
                </a:solidFill>
              </a:rPr>
              <a:pPr/>
              <a:t>‹#›</a:t>
            </a:fld>
            <a:endParaRPr lang="en-US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827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B2F837-5339-4422-9300-B7E6DD96796E}" type="slidenum">
              <a:rPr lang="en-US" altLang="en-US">
                <a:solidFill>
                  <a:srgbClr val="FF0000"/>
                </a:solidFill>
              </a:rPr>
              <a:pPr/>
              <a:t>‹#›</a:t>
            </a:fld>
            <a:endParaRPr lang="en-US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600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D4A0AA64-3D79-4C4A-9553-65DF8F837CF3}" type="slidenum">
              <a:rPr lang="en-US" altLang="en-US">
                <a:solidFill>
                  <a:srgbClr val="FF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297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590800"/>
            <a:ext cx="7902575" cy="1143000"/>
          </a:xfrm>
        </p:spPr>
        <p:txBody>
          <a:bodyPr/>
          <a:lstStyle/>
          <a:p>
            <a:r>
              <a:rPr lang="en-US" altLang="en-US" sz="3600" b="1" dirty="0" smtClean="0">
                <a:solidFill>
                  <a:srgbClr val="C50000"/>
                </a:solidFill>
                <a:latin typeface="Verdana" pitchFamily="1" charset="0"/>
              </a:rPr>
              <a:t>Consciousness: Bodily Rhythms and Mental States</a:t>
            </a:r>
            <a:endParaRPr lang="en-US" altLang="en-US" sz="3600" b="1" dirty="0">
              <a:solidFill>
                <a:srgbClr val="C50000"/>
              </a:solidFill>
              <a:latin typeface="Verdana" pitchFamily="1" charset="0"/>
            </a:endParaRPr>
          </a:p>
        </p:txBody>
      </p:sp>
      <p:sp>
        <p:nvSpPr>
          <p:cNvPr id="99337" name="Text Box 9"/>
          <p:cNvSpPr txBox="1">
            <a:spLocks noChangeArrowheads="1"/>
          </p:cNvSpPr>
          <p:nvPr/>
        </p:nvSpPr>
        <p:spPr bwMode="auto">
          <a:xfrm>
            <a:off x="8001000" y="0"/>
            <a:ext cx="914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1F7E01"/>
                </a:solidFill>
              </a:rPr>
              <a:t>chapter 1</a:t>
            </a:r>
            <a:endParaRPr lang="en-US" altLang="en-US" sz="1400">
              <a:solidFill>
                <a:srgbClr val="1F7E0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76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590800"/>
            <a:ext cx="7772400" cy="1143000"/>
          </a:xfrm>
        </p:spPr>
        <p:txBody>
          <a:bodyPr/>
          <a:lstStyle/>
          <a:p>
            <a:r>
              <a:rPr lang="en-US" dirty="0"/>
              <a:t>The Rhythms of Sleep</a:t>
            </a:r>
          </a:p>
        </p:txBody>
      </p:sp>
    </p:spTree>
    <p:extLst>
      <p:ext uri="{BB962C8B-B14F-4D97-AF65-F5344CB8AC3E}">
        <p14:creationId xmlns:p14="http://schemas.microsoft.com/office/powerpoint/2010/main" val="275188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/>
              <a:buChar char=""/>
            </a:pPr>
            <a:r>
              <a:rPr lang="en-US" dirty="0">
                <a:latin typeface="Calibri"/>
                <a:ea typeface="Calibri"/>
                <a:cs typeface="Times New Roman"/>
              </a:rPr>
              <a:t>How does sleep put people at risk?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65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Why We Sleep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114800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/>
                <a:ea typeface="Calibri"/>
                <a:cs typeface="Times New Roman"/>
              </a:rPr>
              <a:t>What </a:t>
            </a:r>
            <a:r>
              <a:rPr lang="en-US" dirty="0">
                <a:latin typeface="Calibri"/>
                <a:ea typeface="Calibri"/>
                <a:cs typeface="Times New Roman"/>
              </a:rPr>
              <a:t>does sleep appear to </a:t>
            </a:r>
            <a:r>
              <a:rPr lang="en-US" dirty="0" smtClean="0">
                <a:latin typeface="Calibri"/>
                <a:ea typeface="Calibri"/>
                <a:cs typeface="Times New Roman"/>
              </a:rPr>
              <a:t>provide?</a:t>
            </a:r>
          </a:p>
          <a:p>
            <a:pPr marL="0" lvl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dirty="0" smtClean="0">
                <a:latin typeface="Calibri"/>
                <a:ea typeface="Calibri"/>
                <a:cs typeface="Times New Roman"/>
              </a:rPr>
              <a:t>What </a:t>
            </a:r>
            <a:r>
              <a:rPr lang="en-US" dirty="0">
                <a:latin typeface="Calibri"/>
                <a:ea typeface="Calibri"/>
                <a:cs typeface="Times New Roman"/>
              </a:rPr>
              <a:t>happens when we do not get enough?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latin typeface="Calibri"/>
                <a:ea typeface="Calibri"/>
                <a:cs typeface="Times New Roman"/>
              </a:rPr>
              <a:t> </a:t>
            </a:r>
            <a:r>
              <a:rPr lang="en-US" dirty="0" smtClean="0">
                <a:latin typeface="Calibri"/>
                <a:ea typeface="Calibri"/>
                <a:cs typeface="Times New Roman"/>
              </a:rPr>
              <a:t>What </a:t>
            </a:r>
            <a:r>
              <a:rPr lang="en-US" dirty="0">
                <a:latin typeface="Calibri"/>
                <a:ea typeface="Calibri"/>
                <a:cs typeface="Times New Roman"/>
              </a:rPr>
              <a:t>happens to humans after 4 days without sleep?</a:t>
            </a:r>
          </a:p>
          <a:p>
            <a:pPr marL="400050" lv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smtClean="0">
                <a:latin typeface="Calibri"/>
                <a:ea typeface="Calibri"/>
                <a:cs typeface="Times New Roman"/>
              </a:rPr>
              <a:t>Animals</a:t>
            </a:r>
            <a:r>
              <a:rPr lang="en-US" dirty="0">
                <a:latin typeface="Calibri"/>
                <a:ea typeface="Calibri"/>
                <a:cs typeface="Times New Roman"/>
              </a:rPr>
              <a:t>?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latin typeface="Calibri"/>
                <a:ea typeface="Calibri"/>
                <a:cs typeface="Times New Roman"/>
              </a:rPr>
              <a:t> </a:t>
            </a:r>
            <a:r>
              <a:rPr lang="en-US" dirty="0" smtClean="0">
                <a:latin typeface="Calibri"/>
                <a:ea typeface="Calibri"/>
                <a:cs typeface="Times New Roman"/>
              </a:rPr>
              <a:t>51 </a:t>
            </a:r>
            <a:r>
              <a:rPr lang="en-US" dirty="0">
                <a:latin typeface="Calibri"/>
                <a:ea typeface="Calibri"/>
                <a:cs typeface="Times New Roman"/>
              </a:rPr>
              <a:t>year old man story? </a:t>
            </a:r>
            <a:r>
              <a:rPr lang="en-US" dirty="0" smtClean="0">
                <a:latin typeface="Calibri"/>
                <a:ea typeface="Calibri"/>
                <a:cs typeface="Times New Roman"/>
              </a:rPr>
              <a:t>Explain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smtClean="0">
                <a:latin typeface="Calibri"/>
                <a:ea typeface="Calibri"/>
                <a:cs typeface="Times New Roman"/>
              </a:rPr>
              <a:t>Why </a:t>
            </a:r>
            <a:r>
              <a:rPr lang="en-US" dirty="0">
                <a:latin typeface="Calibri"/>
                <a:ea typeface="Calibri"/>
                <a:cs typeface="Times New Roman"/>
              </a:rPr>
              <a:t>is sleep necessary for mental functions</a:t>
            </a:r>
            <a:r>
              <a:rPr lang="en-US" dirty="0" smtClean="0">
                <a:latin typeface="Calibri"/>
                <a:ea typeface="Calibri"/>
                <a:cs typeface="Times New Roman"/>
              </a:rPr>
              <a:t>?</a:t>
            </a:r>
            <a:endParaRPr lang="en-US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3274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85800"/>
            <a:ext cx="7772400" cy="4114800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/>
              <a:buChar char=""/>
            </a:pPr>
            <a:r>
              <a:rPr lang="en-US" dirty="0">
                <a:latin typeface="Calibri"/>
                <a:ea typeface="Calibri"/>
                <a:cs typeface="Times New Roman"/>
              </a:rPr>
              <a:t>Insomnia- </a:t>
            </a:r>
            <a:r>
              <a:rPr lang="en-US" dirty="0" smtClean="0">
                <a:latin typeface="Calibri"/>
                <a:ea typeface="Calibri"/>
                <a:cs typeface="Times New Roman"/>
              </a:rPr>
              <a:t>Define</a:t>
            </a:r>
            <a:endParaRPr lang="en-US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/>
              <a:buChar char=""/>
            </a:pPr>
            <a:r>
              <a:rPr lang="en-US" dirty="0">
                <a:latin typeface="Calibri"/>
                <a:ea typeface="Calibri"/>
                <a:cs typeface="Times New Roman"/>
              </a:rPr>
              <a:t>Sleep Apnea- </a:t>
            </a:r>
            <a:r>
              <a:rPr lang="en-US" dirty="0" smtClean="0">
                <a:latin typeface="Calibri"/>
                <a:ea typeface="Calibri"/>
                <a:cs typeface="Times New Roman"/>
              </a:rPr>
              <a:t>Define</a:t>
            </a:r>
            <a:endParaRPr lang="en-US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/>
              <a:buChar char=""/>
            </a:pPr>
            <a:r>
              <a:rPr lang="en-US" dirty="0">
                <a:latin typeface="Calibri"/>
                <a:ea typeface="Calibri"/>
                <a:cs typeface="Times New Roman"/>
              </a:rPr>
              <a:t>Narcolepsy- </a:t>
            </a:r>
            <a:r>
              <a:rPr lang="en-US" dirty="0" smtClean="0">
                <a:latin typeface="Calibri"/>
                <a:ea typeface="Calibri"/>
                <a:cs typeface="Times New Roman"/>
              </a:rPr>
              <a:t>Define</a:t>
            </a:r>
            <a:endParaRPr lang="en-US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/>
              <a:buChar char=""/>
            </a:pPr>
            <a:r>
              <a:rPr lang="en-US" dirty="0">
                <a:latin typeface="Calibri"/>
                <a:ea typeface="Calibri"/>
                <a:cs typeface="Times New Roman"/>
              </a:rPr>
              <a:t>What is the “recommended amount of sleep</a:t>
            </a:r>
            <a:r>
              <a:rPr lang="en-US" dirty="0" smtClean="0">
                <a:latin typeface="Calibri"/>
                <a:ea typeface="Calibri"/>
                <a:cs typeface="Times New Roman"/>
              </a:rPr>
              <a:t>?”</a:t>
            </a:r>
            <a:endParaRPr lang="en-US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/>
              <a:buChar char=""/>
            </a:pPr>
            <a:r>
              <a:rPr lang="en-US" dirty="0">
                <a:latin typeface="Calibri"/>
                <a:ea typeface="Calibri"/>
                <a:cs typeface="Times New Roman"/>
              </a:rPr>
              <a:t># of Americans that get fewer than the recommended hours</a:t>
            </a:r>
            <a:r>
              <a:rPr lang="en-US" dirty="0" smtClean="0">
                <a:latin typeface="Calibri"/>
                <a:ea typeface="Calibri"/>
                <a:cs typeface="Times New Roman"/>
              </a:rPr>
              <a:t>?</a:t>
            </a:r>
            <a:endParaRPr lang="en-US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/>
              <a:buChar char=""/>
            </a:pPr>
            <a:r>
              <a:rPr lang="en-US" dirty="0">
                <a:latin typeface="Calibri"/>
                <a:ea typeface="Calibri"/>
                <a:cs typeface="Times New Roman"/>
              </a:rPr>
              <a:t>What do American students average</a:t>
            </a:r>
            <a:r>
              <a:rPr lang="en-US" dirty="0" smtClean="0">
                <a:latin typeface="Calibri"/>
                <a:ea typeface="Calibri"/>
                <a:cs typeface="Times New Roman"/>
              </a:rPr>
              <a:t>?</a:t>
            </a:r>
            <a:endParaRPr lang="en-US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8912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Realms of Sleep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/>
              <a:buChar char=""/>
            </a:pPr>
            <a:r>
              <a:rPr lang="en-US" dirty="0">
                <a:latin typeface="Calibri"/>
                <a:ea typeface="Calibri"/>
                <a:cs typeface="Times New Roman"/>
              </a:rPr>
              <a:t>REM Sleep- </a:t>
            </a:r>
            <a:r>
              <a:rPr lang="en-US" dirty="0" smtClean="0">
                <a:latin typeface="Calibri"/>
                <a:ea typeface="Calibri"/>
                <a:cs typeface="Times New Roman"/>
              </a:rPr>
              <a:t>Define</a:t>
            </a:r>
            <a:endParaRPr lang="en-US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"/>
            </a:pPr>
            <a:r>
              <a:rPr lang="en-US" dirty="0">
                <a:latin typeface="Calibri"/>
                <a:ea typeface="Calibri"/>
                <a:cs typeface="Times New Roman"/>
              </a:rPr>
              <a:t>How does the sleep cycle work? How long does it take</a:t>
            </a:r>
            <a:r>
              <a:rPr lang="en-US" dirty="0" smtClean="0">
                <a:latin typeface="Calibri"/>
                <a:ea typeface="Calibri"/>
                <a:cs typeface="Times New Roman"/>
              </a:rPr>
              <a:t>?</a:t>
            </a:r>
            <a:endParaRPr lang="en-US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/>
              <a:buChar char=""/>
            </a:pPr>
            <a:r>
              <a:rPr lang="en-US" dirty="0">
                <a:latin typeface="Calibri"/>
                <a:ea typeface="Calibri"/>
                <a:cs typeface="Times New Roman"/>
              </a:rPr>
              <a:t>What brain waves are present when you first go to bed? 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/>
              <a:buChar char="o"/>
            </a:pPr>
            <a:r>
              <a:rPr lang="en-US" dirty="0">
                <a:latin typeface="Calibri"/>
                <a:ea typeface="Calibri"/>
                <a:cs typeface="Times New Roman"/>
              </a:rPr>
              <a:t>Describe </a:t>
            </a:r>
            <a:r>
              <a:rPr lang="en-US" dirty="0" smtClean="0">
                <a:latin typeface="Calibri"/>
                <a:ea typeface="Calibri"/>
                <a:cs typeface="Times New Roman"/>
              </a:rPr>
              <a:t>them</a:t>
            </a:r>
            <a:endParaRPr lang="en-US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6079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"/>
            </a:pPr>
            <a:r>
              <a:rPr lang="en-US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Describe the following steps: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/>
              <a:buChar char="o"/>
            </a:pPr>
            <a:r>
              <a:rPr lang="en-US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Stage 1-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/>
              <a:buChar char="o"/>
            </a:pPr>
            <a:r>
              <a:rPr lang="en-US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Stage 2-</a:t>
            </a:r>
          </a:p>
          <a:p>
            <a:pPr lvl="2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/>
              <a:buChar char=""/>
            </a:pPr>
            <a:r>
              <a:rPr lang="en-US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Sleep Spindles- Define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/>
              <a:buChar char="o"/>
            </a:pPr>
            <a:r>
              <a:rPr lang="en-US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Stage 3-</a:t>
            </a:r>
          </a:p>
          <a:p>
            <a:pPr lvl="2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/>
              <a:buChar char=""/>
            </a:pPr>
            <a:r>
              <a:rPr lang="en-US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Delta Waves- Define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/>
              <a:buChar char="o"/>
            </a:pPr>
            <a:r>
              <a:rPr lang="en-US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Stage4-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16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"/>
            </a:pPr>
            <a:r>
              <a:rPr lang="en-US" dirty="0">
                <a:latin typeface="Calibri"/>
                <a:ea typeface="Calibri"/>
                <a:cs typeface="Times New Roman"/>
              </a:rPr>
              <a:t>How does he sleep cycle go: 1, 2, 3, 4, ___, ___, ___</a:t>
            </a: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/>
              <a:buChar char=""/>
            </a:pPr>
            <a:r>
              <a:rPr lang="en-US" dirty="0">
                <a:latin typeface="Calibri"/>
                <a:ea typeface="Calibri"/>
                <a:cs typeface="Times New Roman"/>
              </a:rPr>
              <a:t>What happens next</a:t>
            </a:r>
            <a:r>
              <a:rPr lang="en-US" dirty="0" smtClean="0">
                <a:latin typeface="Calibri"/>
                <a:ea typeface="Calibri"/>
                <a:cs typeface="Times New Roman"/>
              </a:rPr>
              <a:t>?</a:t>
            </a:r>
            <a:endParaRPr lang="en-US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/>
              <a:buChar char=""/>
            </a:pPr>
            <a:r>
              <a:rPr lang="en-US" dirty="0">
                <a:latin typeface="Calibri"/>
                <a:ea typeface="Calibri"/>
                <a:cs typeface="Times New Roman"/>
              </a:rPr>
              <a:t>Why is REM sleep “paradoxical” sleep</a:t>
            </a:r>
            <a:r>
              <a:rPr lang="en-US" dirty="0" smtClean="0">
                <a:latin typeface="Calibri"/>
                <a:ea typeface="Calibri"/>
                <a:cs typeface="Times New Roman"/>
              </a:rPr>
              <a:t>?</a:t>
            </a:r>
            <a:endParaRPr lang="en-US" dirty="0">
              <a:latin typeface="Calibri"/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/>
              <a:buChar char=""/>
            </a:pPr>
            <a:r>
              <a:rPr lang="en-US" dirty="0">
                <a:latin typeface="Calibri"/>
                <a:ea typeface="Calibri"/>
                <a:cs typeface="Times New Roman"/>
              </a:rPr>
              <a:t>Are the cycles regular? Why or why not</a:t>
            </a:r>
            <a:r>
              <a:rPr lang="en-US" dirty="0" smtClean="0">
                <a:latin typeface="Calibri"/>
                <a:ea typeface="Calibri"/>
                <a:cs typeface="Times New Roman"/>
              </a:rPr>
              <a:t>?</a:t>
            </a:r>
            <a:endParaRPr lang="en-US" dirty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1052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438400"/>
            <a:ext cx="7772400" cy="1143000"/>
          </a:xfrm>
        </p:spPr>
        <p:txBody>
          <a:bodyPr/>
          <a:lstStyle/>
          <a:p>
            <a:r>
              <a:rPr lang="en-US" dirty="0" smtClean="0"/>
              <a:t>Exploring the Dream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08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Exploring the Dream 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Lucid Dreams- </a:t>
            </a:r>
            <a:r>
              <a:rPr lang="en-US" dirty="0" smtClean="0"/>
              <a:t>Define</a:t>
            </a:r>
          </a:p>
          <a:p>
            <a:pPr marL="0" lvl="0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/>
              <a:t>Who experiences REM?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Are our eye movements related to dreams?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95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Dreams as Unconscious </a:t>
            </a:r>
            <a:r>
              <a:rPr lang="en-US" dirty="0" smtClean="0"/>
              <a:t>Wishes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Who thought of it</a:t>
            </a:r>
            <a:r>
              <a:rPr lang="en-US" dirty="0" smtClean="0"/>
              <a:t>?</a:t>
            </a:r>
            <a:endParaRPr lang="en-US" dirty="0"/>
          </a:p>
          <a:p>
            <a:pPr lvl="0"/>
            <a:r>
              <a:rPr lang="en-US" dirty="0"/>
              <a:t>What did Freud call dreams</a:t>
            </a:r>
            <a:r>
              <a:rPr lang="en-US" dirty="0" smtClean="0"/>
              <a:t>?</a:t>
            </a:r>
            <a:endParaRPr lang="en-US" dirty="0"/>
          </a:p>
          <a:p>
            <a:pPr lvl="0"/>
            <a:r>
              <a:rPr lang="en-US" dirty="0"/>
              <a:t>What can we express in dreams</a:t>
            </a:r>
            <a:r>
              <a:rPr lang="en-US" dirty="0" smtClean="0"/>
              <a:t>?</a:t>
            </a:r>
            <a:endParaRPr lang="en-US" dirty="0"/>
          </a:p>
          <a:p>
            <a:pPr lvl="0"/>
            <a:r>
              <a:rPr lang="en-US" dirty="0"/>
              <a:t>What dreams are meaningful</a:t>
            </a:r>
            <a:r>
              <a:rPr lang="en-US" dirty="0" smtClean="0"/>
              <a:t>?</a:t>
            </a:r>
            <a:endParaRPr lang="en-US" dirty="0"/>
          </a:p>
          <a:p>
            <a:pPr lvl="0"/>
            <a:r>
              <a:rPr lang="en-US" dirty="0"/>
              <a:t>Manifest Content- </a:t>
            </a:r>
            <a:r>
              <a:rPr lang="en-US" dirty="0" smtClean="0"/>
              <a:t>Define</a:t>
            </a:r>
            <a:endParaRPr lang="en-US" dirty="0"/>
          </a:p>
          <a:p>
            <a:pPr lvl="0"/>
            <a:r>
              <a:rPr lang="en-US" dirty="0"/>
              <a:t>Latent Content- </a:t>
            </a:r>
            <a:r>
              <a:rPr lang="en-US" dirty="0" smtClean="0"/>
              <a:t>Define</a:t>
            </a:r>
            <a:endParaRPr lang="en-US" dirty="0"/>
          </a:p>
          <a:p>
            <a:pPr lvl="0"/>
            <a:r>
              <a:rPr lang="en-US" dirty="0"/>
              <a:t>How should you analyze the content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64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590800"/>
            <a:ext cx="7902575" cy="1143000"/>
          </a:xfrm>
        </p:spPr>
        <p:txBody>
          <a:bodyPr/>
          <a:lstStyle/>
          <a:p>
            <a:r>
              <a:rPr lang="en-US" altLang="en-US" sz="3600" b="1" dirty="0" smtClean="0">
                <a:solidFill>
                  <a:srgbClr val="C50000"/>
                </a:solidFill>
                <a:latin typeface="Verdana" pitchFamily="1" charset="0"/>
              </a:rPr>
              <a:t>Biological Rhythms: The Tides of </a:t>
            </a:r>
            <a:r>
              <a:rPr lang="en-US" altLang="en-US" sz="3600" b="1" dirty="0" err="1" smtClean="0">
                <a:solidFill>
                  <a:srgbClr val="C50000"/>
                </a:solidFill>
                <a:latin typeface="Verdana" pitchFamily="1" charset="0"/>
              </a:rPr>
              <a:t>Expericence</a:t>
            </a:r>
            <a:endParaRPr lang="en-US" altLang="en-US" sz="3600" b="1" dirty="0">
              <a:solidFill>
                <a:srgbClr val="C50000"/>
              </a:solidFill>
              <a:latin typeface="Verdana" pitchFamily="1" charset="0"/>
            </a:endParaRPr>
          </a:p>
        </p:txBody>
      </p:sp>
      <p:sp>
        <p:nvSpPr>
          <p:cNvPr id="99337" name="Text Box 9"/>
          <p:cNvSpPr txBox="1">
            <a:spLocks noChangeArrowheads="1"/>
          </p:cNvSpPr>
          <p:nvPr/>
        </p:nvSpPr>
        <p:spPr bwMode="auto">
          <a:xfrm>
            <a:off x="8001000" y="0"/>
            <a:ext cx="914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1F7E01"/>
                </a:solidFill>
              </a:rPr>
              <a:t>chapter 1</a:t>
            </a:r>
            <a:endParaRPr lang="en-US" altLang="en-US" sz="1400">
              <a:solidFill>
                <a:srgbClr val="1F7E0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76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Dreams as Reflection of Current </a:t>
            </a:r>
            <a:r>
              <a:rPr lang="en-US" dirty="0" smtClean="0"/>
              <a:t>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Who came up with it</a:t>
            </a:r>
            <a:r>
              <a:rPr lang="en-US" dirty="0" smtClean="0"/>
              <a:t>?</a:t>
            </a:r>
            <a:endParaRPr lang="en-US" dirty="0"/>
          </a:p>
          <a:p>
            <a:pPr lvl="0"/>
            <a:r>
              <a:rPr lang="en-US" dirty="0"/>
              <a:t>Dreams reflect what</a:t>
            </a:r>
            <a:r>
              <a:rPr lang="en-US" dirty="0" smtClean="0"/>
              <a:t>?</a:t>
            </a:r>
            <a:endParaRPr lang="en-US" dirty="0"/>
          </a:p>
          <a:p>
            <a:pPr lvl="0"/>
            <a:r>
              <a:rPr lang="en-US" dirty="0" smtClean="0"/>
              <a:t>AKA</a:t>
            </a:r>
            <a:endParaRPr lang="en-US" dirty="0"/>
          </a:p>
          <a:p>
            <a:pPr lvl="0"/>
            <a:r>
              <a:rPr lang="en-US" dirty="0"/>
              <a:t>What did Gale Delaney tell? Explain </a:t>
            </a:r>
            <a:r>
              <a:rPr lang="en-US" dirty="0" smtClean="0"/>
              <a:t>Dream</a:t>
            </a:r>
            <a:endParaRPr lang="en-US" dirty="0"/>
          </a:p>
          <a:p>
            <a:pPr lvl="1"/>
            <a:r>
              <a:rPr lang="en-US" dirty="0"/>
              <a:t>Meaning of dream</a:t>
            </a:r>
            <a:r>
              <a:rPr lang="en-US" dirty="0" smtClean="0"/>
              <a:t>?</a:t>
            </a:r>
            <a:endParaRPr lang="en-US" dirty="0"/>
          </a:p>
          <a:p>
            <a:pPr lvl="0"/>
            <a:r>
              <a:rPr lang="en-US" dirty="0"/>
              <a:t>College student’s dreams</a:t>
            </a:r>
            <a:r>
              <a:rPr lang="en-US" dirty="0" smtClean="0"/>
              <a:t>?</a:t>
            </a:r>
            <a:endParaRPr lang="en-US" dirty="0"/>
          </a:p>
          <a:p>
            <a:pPr lvl="0"/>
            <a:r>
              <a:rPr lang="en-US" dirty="0"/>
              <a:t>Instructors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19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Dreams as Reflection of Current Concerns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Men v. Women-Traditionally?</a:t>
            </a:r>
          </a:p>
          <a:p>
            <a:pPr lvl="1"/>
            <a:r>
              <a:rPr lang="en-US" dirty="0"/>
              <a:t>Recently?</a:t>
            </a:r>
          </a:p>
          <a:p>
            <a:pPr lvl="0"/>
            <a:r>
              <a:rPr lang="en-US" dirty="0"/>
              <a:t>Rosalind Cartwright belief?</a:t>
            </a:r>
          </a:p>
          <a:p>
            <a:pPr lvl="1"/>
            <a:r>
              <a:rPr lang="en-US" dirty="0"/>
              <a:t>Her quote?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44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Dreams as a By-Product of Mental Housekeeping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Who came up with it</a:t>
            </a:r>
            <a:r>
              <a:rPr lang="en-US" dirty="0" smtClean="0"/>
              <a:t>?</a:t>
            </a:r>
            <a:endParaRPr lang="en-US" dirty="0"/>
          </a:p>
          <a:p>
            <a:pPr lvl="0"/>
            <a:r>
              <a:rPr lang="en-US" dirty="0"/>
              <a:t>Explained dreams in _________________________ and _________________________</a:t>
            </a:r>
          </a:p>
          <a:p>
            <a:pPr lvl="0"/>
            <a:r>
              <a:rPr lang="en-US" dirty="0"/>
              <a:t>Dreams are a</a:t>
            </a:r>
            <a:r>
              <a:rPr lang="en-US" dirty="0" smtClean="0"/>
              <a:t>:</a:t>
            </a:r>
            <a:endParaRPr lang="en-US" dirty="0"/>
          </a:p>
          <a:p>
            <a:pPr lvl="0"/>
            <a:r>
              <a:rPr lang="en-US" dirty="0"/>
              <a:t>Why </a:t>
            </a:r>
            <a:r>
              <a:rPr lang="en-US" dirty="0" smtClean="0"/>
              <a:t>does </a:t>
            </a:r>
            <a:r>
              <a:rPr lang="en-US" dirty="0"/>
              <a:t>the brain shut out sensory input</a:t>
            </a:r>
            <a:r>
              <a:rPr lang="en-US" dirty="0" smtClean="0"/>
              <a:t>?</a:t>
            </a:r>
            <a:endParaRPr lang="en-US" dirty="0"/>
          </a:p>
          <a:p>
            <a:pPr lvl="0"/>
            <a:r>
              <a:rPr lang="en-US" dirty="0"/>
              <a:t>What are we recalling in dreams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04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Dreams as a By-Product of Mental Housekeeping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What did Crick and </a:t>
            </a:r>
            <a:r>
              <a:rPr lang="en-US" dirty="0" err="1"/>
              <a:t>Mitchison</a:t>
            </a:r>
            <a:r>
              <a:rPr lang="en-US" dirty="0"/>
              <a:t> believe?</a:t>
            </a:r>
          </a:p>
          <a:p>
            <a:pPr lvl="1"/>
            <a:r>
              <a:rPr lang="en-US" dirty="0"/>
              <a:t>Reverse Learning- Explain</a:t>
            </a:r>
          </a:p>
          <a:p>
            <a:pPr lvl="1"/>
            <a:r>
              <a:rPr lang="en-US" dirty="0"/>
              <a:t>Should we analyze dreams? Why or why not?</a:t>
            </a:r>
          </a:p>
          <a:p>
            <a:pPr lvl="0"/>
            <a:r>
              <a:rPr lang="en-US" dirty="0"/>
              <a:t>What have other researchers said?</a:t>
            </a:r>
          </a:p>
          <a:p>
            <a:pPr lvl="0"/>
            <a:r>
              <a:rPr lang="en-US" dirty="0"/>
              <a:t>Consolidation- Define</a:t>
            </a:r>
          </a:p>
          <a:p>
            <a:pPr lvl="0"/>
            <a:r>
              <a:rPr lang="en-US" dirty="0"/>
              <a:t>What are dreams doing in this theory?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8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Dreams as Interpreted Brain </a:t>
            </a:r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Who came up with it</a:t>
            </a:r>
            <a:r>
              <a:rPr lang="en-US" dirty="0" smtClean="0"/>
              <a:t>?</a:t>
            </a:r>
            <a:endParaRPr lang="en-US" dirty="0"/>
          </a:p>
          <a:p>
            <a:pPr lvl="0"/>
            <a:r>
              <a:rPr lang="en-US" dirty="0"/>
              <a:t>Another name for theory</a:t>
            </a:r>
            <a:r>
              <a:rPr lang="en-US" dirty="0" smtClean="0"/>
              <a:t>?</a:t>
            </a:r>
            <a:endParaRPr lang="en-US" dirty="0"/>
          </a:p>
          <a:p>
            <a:pPr lvl="0"/>
            <a:r>
              <a:rPr lang="en-US" dirty="0"/>
              <a:t>What are dreams the result of</a:t>
            </a:r>
            <a:r>
              <a:rPr lang="en-US" dirty="0" smtClean="0"/>
              <a:t>?</a:t>
            </a:r>
            <a:endParaRPr lang="en-US" dirty="0"/>
          </a:p>
          <a:p>
            <a:pPr lvl="0"/>
            <a:r>
              <a:rPr lang="en-US" dirty="0"/>
              <a:t>What is “activated</a:t>
            </a:r>
            <a:r>
              <a:rPr lang="en-US" dirty="0" smtClean="0"/>
              <a:t>?”</a:t>
            </a:r>
            <a:endParaRPr lang="en-US" dirty="0"/>
          </a:p>
          <a:p>
            <a:pPr lvl="0"/>
            <a:r>
              <a:rPr lang="en-US" dirty="0"/>
              <a:t>What does the “synthesizing</a:t>
            </a:r>
            <a:r>
              <a:rPr lang="en-US" dirty="0" smtClean="0"/>
              <a:t>?”</a:t>
            </a:r>
            <a:endParaRPr lang="en-US" dirty="0"/>
          </a:p>
          <a:p>
            <a:pPr lvl="0"/>
            <a:r>
              <a:rPr lang="en-US" dirty="0"/>
              <a:t>Give an example dream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63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Evaluating Dream </a:t>
            </a:r>
            <a:r>
              <a:rPr lang="en-US" dirty="0" smtClean="0"/>
              <a:t>Theories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Freud’s Theory- Accept</a:t>
            </a:r>
            <a:r>
              <a:rPr lang="en-US" dirty="0" smtClean="0"/>
              <a:t>?</a:t>
            </a:r>
            <a:endParaRPr lang="en-US" dirty="0"/>
          </a:p>
          <a:p>
            <a:pPr lvl="1"/>
            <a:r>
              <a:rPr lang="en-US" dirty="0"/>
              <a:t>Reject</a:t>
            </a:r>
            <a:r>
              <a:rPr lang="en-US" dirty="0" smtClean="0"/>
              <a:t>?</a:t>
            </a:r>
            <a:endParaRPr lang="en-US" dirty="0"/>
          </a:p>
          <a:p>
            <a:pPr lvl="0"/>
            <a:r>
              <a:rPr lang="en-US" dirty="0"/>
              <a:t>Solving Problems- Accept</a:t>
            </a:r>
            <a:r>
              <a:rPr lang="en-US" dirty="0" smtClean="0"/>
              <a:t>?</a:t>
            </a:r>
            <a:endParaRPr lang="en-US" dirty="0"/>
          </a:p>
          <a:p>
            <a:pPr lvl="1"/>
            <a:r>
              <a:rPr lang="en-US" dirty="0"/>
              <a:t>Reject</a:t>
            </a:r>
            <a:r>
              <a:rPr lang="en-US" dirty="0" smtClean="0"/>
              <a:t>?</a:t>
            </a:r>
            <a:endParaRPr lang="en-US" dirty="0"/>
          </a:p>
          <a:p>
            <a:pPr lvl="0"/>
            <a:r>
              <a:rPr lang="en-US" dirty="0"/>
              <a:t>Mental Housekeeping- Accept</a:t>
            </a:r>
            <a:r>
              <a:rPr lang="en-US" dirty="0" smtClean="0"/>
              <a:t>?</a:t>
            </a:r>
            <a:endParaRPr lang="en-US" dirty="0"/>
          </a:p>
          <a:p>
            <a:pPr lvl="1"/>
            <a:r>
              <a:rPr lang="en-US" dirty="0"/>
              <a:t>Reject</a:t>
            </a:r>
            <a:r>
              <a:rPr lang="en-US" dirty="0" smtClean="0"/>
              <a:t>?</a:t>
            </a:r>
            <a:endParaRPr lang="en-US" dirty="0"/>
          </a:p>
          <a:p>
            <a:pPr lvl="0"/>
            <a:r>
              <a:rPr lang="en-US" dirty="0"/>
              <a:t>Activation-Synthesis- Accept</a:t>
            </a:r>
            <a:r>
              <a:rPr lang="en-US" dirty="0" smtClean="0"/>
              <a:t>?</a:t>
            </a:r>
            <a:endParaRPr lang="en-US" dirty="0"/>
          </a:p>
          <a:p>
            <a:pPr lvl="1"/>
            <a:r>
              <a:rPr lang="en-US" dirty="0"/>
              <a:t>Reject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5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Biological Rhythms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Biological </a:t>
            </a:r>
            <a:r>
              <a:rPr lang="en-US" dirty="0"/>
              <a:t>Rhythms- </a:t>
            </a:r>
            <a:r>
              <a:rPr lang="en-US" dirty="0" smtClean="0"/>
              <a:t>Define</a:t>
            </a:r>
            <a:endParaRPr lang="en-US" dirty="0"/>
          </a:p>
          <a:p>
            <a:r>
              <a:rPr lang="en-US" dirty="0" smtClean="0"/>
              <a:t>Endogenous-Define</a:t>
            </a:r>
            <a:endParaRPr lang="en-US" dirty="0"/>
          </a:p>
          <a:p>
            <a:r>
              <a:rPr lang="en-US" dirty="0" smtClean="0"/>
              <a:t>Circadian </a:t>
            </a:r>
            <a:r>
              <a:rPr lang="en-US" dirty="0"/>
              <a:t>Rhythms- </a:t>
            </a:r>
            <a:r>
              <a:rPr lang="en-US" dirty="0" smtClean="0"/>
              <a:t>Define</a:t>
            </a:r>
            <a:endParaRPr lang="en-US" dirty="0"/>
          </a:p>
          <a:p>
            <a:pPr lvl="1"/>
            <a:r>
              <a:rPr lang="en-US" dirty="0" smtClean="0"/>
              <a:t>Examples</a:t>
            </a:r>
            <a:endParaRPr lang="en-US" dirty="0"/>
          </a:p>
          <a:p>
            <a:r>
              <a:rPr lang="en-US" dirty="0" smtClean="0"/>
              <a:t>What </a:t>
            </a:r>
            <a:r>
              <a:rPr lang="en-US" dirty="0"/>
              <a:t>do rhythms influence?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857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Circadian Rhythms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</a:t>
            </a:r>
            <a:r>
              <a:rPr lang="en-US" dirty="0"/>
              <a:t>do they exist?</a:t>
            </a:r>
          </a:p>
          <a:p>
            <a:endParaRPr lang="en-US" dirty="0"/>
          </a:p>
          <a:p>
            <a:r>
              <a:rPr lang="en-US" dirty="0" smtClean="0"/>
              <a:t>How </a:t>
            </a:r>
            <a:r>
              <a:rPr lang="en-US" dirty="0"/>
              <a:t>do we test them?</a:t>
            </a:r>
          </a:p>
          <a:p>
            <a:endParaRPr lang="en-US" dirty="0"/>
          </a:p>
          <a:p>
            <a:pPr lvl="1"/>
            <a:r>
              <a:rPr lang="en-US" dirty="0" smtClean="0"/>
              <a:t>What </a:t>
            </a:r>
            <a:r>
              <a:rPr lang="en-US" dirty="0"/>
              <a:t>did they find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241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Body’s Clock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Surprachiasmatic</a:t>
            </a:r>
            <a:r>
              <a:rPr lang="en-US" dirty="0" smtClean="0"/>
              <a:t> </a:t>
            </a:r>
            <a:r>
              <a:rPr lang="en-US" dirty="0"/>
              <a:t>Nucleus- Define</a:t>
            </a:r>
          </a:p>
          <a:p>
            <a:r>
              <a:rPr lang="en-US" dirty="0" smtClean="0"/>
              <a:t>Where </a:t>
            </a:r>
            <a:r>
              <a:rPr lang="en-US" dirty="0"/>
              <a:t>is it located?</a:t>
            </a:r>
          </a:p>
          <a:p>
            <a:r>
              <a:rPr lang="en-US" dirty="0" smtClean="0"/>
              <a:t>Example </a:t>
            </a:r>
            <a:r>
              <a:rPr lang="en-US" dirty="0"/>
              <a:t>of what it controls</a:t>
            </a:r>
          </a:p>
          <a:p>
            <a:r>
              <a:rPr lang="en-US" dirty="0" smtClean="0"/>
              <a:t>Melatonin- </a:t>
            </a:r>
            <a:r>
              <a:rPr lang="en-US" dirty="0"/>
              <a:t>Define</a:t>
            </a:r>
          </a:p>
          <a:p>
            <a:pPr lvl="1"/>
            <a:r>
              <a:rPr lang="en-US" dirty="0" smtClean="0"/>
              <a:t>What </a:t>
            </a:r>
            <a:r>
              <a:rPr lang="en-US" dirty="0"/>
              <a:t>is it associated with?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894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the Clock is out of Sync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 </a:t>
            </a:r>
            <a:r>
              <a:rPr lang="en-US" dirty="0" err="1"/>
              <a:t>Desynchronization</a:t>
            </a:r>
            <a:r>
              <a:rPr lang="en-US" dirty="0"/>
              <a:t>- Define</a:t>
            </a:r>
          </a:p>
          <a:p>
            <a:endParaRPr lang="en-US" dirty="0"/>
          </a:p>
          <a:p>
            <a:r>
              <a:rPr lang="en-US" dirty="0" smtClean="0"/>
              <a:t>Best </a:t>
            </a:r>
            <a:r>
              <a:rPr lang="en-US" dirty="0"/>
              <a:t>example?</a:t>
            </a:r>
          </a:p>
          <a:p>
            <a:endParaRPr lang="en-US" dirty="0"/>
          </a:p>
          <a:p>
            <a:r>
              <a:rPr lang="en-US" dirty="0" smtClean="0"/>
              <a:t>Describe </a:t>
            </a:r>
            <a:r>
              <a:rPr lang="en-US" dirty="0"/>
              <a:t>how one should do shift work and </a:t>
            </a:r>
            <a:r>
              <a:rPr lang="en-US" dirty="0" smtClean="0"/>
              <a:t>why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066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Mood and Long Term Rhythm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</a:t>
            </a:r>
            <a:r>
              <a:rPr lang="en-US" dirty="0"/>
              <a:t>the Season Affect Mood?</a:t>
            </a:r>
          </a:p>
          <a:p>
            <a:pPr lvl="1"/>
            <a:r>
              <a:rPr lang="en-US" dirty="0" smtClean="0"/>
              <a:t>Seasonal </a:t>
            </a:r>
            <a:r>
              <a:rPr lang="en-US" dirty="0"/>
              <a:t>Affective Disorder- </a:t>
            </a:r>
            <a:r>
              <a:rPr lang="en-US" dirty="0" smtClean="0"/>
              <a:t>Define</a:t>
            </a:r>
            <a:endParaRPr lang="en-US" dirty="0"/>
          </a:p>
          <a:p>
            <a:pPr lvl="2"/>
            <a:r>
              <a:rPr lang="en-US" dirty="0" smtClean="0"/>
              <a:t>Treatments</a:t>
            </a:r>
            <a:endParaRPr lang="en-US" dirty="0"/>
          </a:p>
          <a:p>
            <a:pPr lvl="2"/>
            <a:r>
              <a:rPr lang="en-US" dirty="0" smtClean="0"/>
              <a:t>%</a:t>
            </a:r>
            <a:r>
              <a:rPr lang="en-US" dirty="0"/>
              <a:t>’s given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71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r>
              <a:rPr lang="en-US" dirty="0" smtClean="0"/>
              <a:t>Does </a:t>
            </a:r>
            <a:r>
              <a:rPr lang="en-US" dirty="0"/>
              <a:t>the Menstrual Cycle Affect Mood?</a:t>
            </a:r>
          </a:p>
          <a:p>
            <a:pPr lvl="1"/>
            <a:r>
              <a:rPr lang="en-US" dirty="0" smtClean="0"/>
              <a:t>Physical </a:t>
            </a:r>
            <a:r>
              <a:rPr lang="en-US" dirty="0"/>
              <a:t>Symptoms</a:t>
            </a:r>
            <a:r>
              <a:rPr lang="en-US" dirty="0" smtClean="0"/>
              <a:t>?</a:t>
            </a:r>
            <a:endParaRPr lang="en-US" dirty="0"/>
          </a:p>
          <a:p>
            <a:pPr lvl="1"/>
            <a:r>
              <a:rPr lang="en-US" dirty="0" smtClean="0"/>
              <a:t>Emotional </a:t>
            </a:r>
            <a:r>
              <a:rPr lang="en-US" dirty="0"/>
              <a:t>Symptoms</a:t>
            </a:r>
            <a:r>
              <a:rPr lang="en-US" dirty="0" smtClean="0"/>
              <a:t>?</a:t>
            </a:r>
            <a:endParaRPr lang="en-US" dirty="0"/>
          </a:p>
          <a:p>
            <a:pPr lvl="1"/>
            <a:r>
              <a:rPr lang="en-US" dirty="0" smtClean="0"/>
              <a:t>How </a:t>
            </a:r>
            <a:r>
              <a:rPr lang="en-US" dirty="0"/>
              <a:t>do we study this</a:t>
            </a:r>
            <a:r>
              <a:rPr lang="en-US" dirty="0" smtClean="0"/>
              <a:t>?</a:t>
            </a:r>
            <a:endParaRPr lang="en-US" dirty="0"/>
          </a:p>
          <a:p>
            <a:pPr lvl="1"/>
            <a:r>
              <a:rPr lang="en-US" dirty="0" smtClean="0"/>
              <a:t>What </a:t>
            </a:r>
            <a:r>
              <a:rPr lang="en-US" dirty="0"/>
              <a:t>are the findings? Name and Explain</a:t>
            </a:r>
          </a:p>
          <a:p>
            <a:pPr lvl="2"/>
            <a:r>
              <a:rPr lang="en-US" dirty="0"/>
              <a:t>1.	 </a:t>
            </a:r>
          </a:p>
          <a:p>
            <a:pPr lvl="2"/>
            <a:r>
              <a:rPr lang="en-US" dirty="0"/>
              <a:t>2.	 </a:t>
            </a:r>
          </a:p>
          <a:p>
            <a:pPr lvl="2"/>
            <a:r>
              <a:rPr lang="en-US" dirty="0"/>
              <a:t>3.	  </a:t>
            </a:r>
          </a:p>
        </p:txBody>
      </p:sp>
    </p:spTree>
    <p:extLst>
      <p:ext uri="{BB962C8B-B14F-4D97-AF65-F5344CB8AC3E}">
        <p14:creationId xmlns:p14="http://schemas.microsoft.com/office/powerpoint/2010/main" val="3882156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US" dirty="0" smtClean="0"/>
              <a:t>Does </a:t>
            </a:r>
            <a:r>
              <a:rPr lang="en-US" dirty="0"/>
              <a:t>Testosterone Affect Mood?</a:t>
            </a:r>
          </a:p>
          <a:p>
            <a:pPr lvl="1"/>
            <a:r>
              <a:rPr lang="en-US" dirty="0" smtClean="0"/>
              <a:t>Fluctuations</a:t>
            </a:r>
            <a:r>
              <a:rPr lang="en-US" dirty="0"/>
              <a:t>?</a:t>
            </a:r>
          </a:p>
          <a:p>
            <a:endParaRPr lang="en-US" dirty="0"/>
          </a:p>
          <a:p>
            <a:pPr lvl="1"/>
            <a:r>
              <a:rPr lang="en-US" dirty="0" smtClean="0"/>
              <a:t>High </a:t>
            </a:r>
            <a:r>
              <a:rPr lang="en-US" dirty="0"/>
              <a:t>levels are linked with what?</a:t>
            </a:r>
          </a:p>
          <a:p>
            <a:endParaRPr lang="en-US" dirty="0"/>
          </a:p>
          <a:p>
            <a:pPr lvl="2"/>
            <a:r>
              <a:rPr lang="en-US" dirty="0" smtClean="0"/>
              <a:t>Examples </a:t>
            </a:r>
            <a:r>
              <a:rPr lang="en-US" dirty="0"/>
              <a:t>of when it rises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82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T 4e mod">
  <a:themeElements>
    <a:clrScheme name="WT 4e mod 13">
      <a:dk1>
        <a:srgbClr val="FF0000"/>
      </a:dk1>
      <a:lt1>
        <a:srgbClr val="FFFFFF"/>
      </a:lt1>
      <a:dk2>
        <a:srgbClr val="FF8000"/>
      </a:dk2>
      <a:lt2>
        <a:srgbClr val="808080"/>
      </a:lt2>
      <a:accent1>
        <a:srgbClr val="008080"/>
      </a:accent1>
      <a:accent2>
        <a:srgbClr val="333399"/>
      </a:accent2>
      <a:accent3>
        <a:srgbClr val="FFFFFF"/>
      </a:accent3>
      <a:accent4>
        <a:srgbClr val="DA0000"/>
      </a:accent4>
      <a:accent5>
        <a:srgbClr val="AAC0C0"/>
      </a:accent5>
      <a:accent6>
        <a:srgbClr val="2D2D8A"/>
      </a:accent6>
      <a:hlink>
        <a:srgbClr val="009999"/>
      </a:hlink>
      <a:folHlink>
        <a:srgbClr val="99CC00"/>
      </a:folHlink>
    </a:clrScheme>
    <a:fontScheme name="WT 4e mo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T 4e mo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T 4e mo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T 4e mo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T 4e mo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T 4e mo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T 4e mo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T 4e mo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T 4e mo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T 4e mo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T 4e mo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T 4e mo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T 4e mo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T 4e mod 13">
        <a:dk1>
          <a:srgbClr val="FF0000"/>
        </a:dk1>
        <a:lt1>
          <a:srgbClr val="FFFFFF"/>
        </a:lt1>
        <a:dk2>
          <a:srgbClr val="FF8000"/>
        </a:dk2>
        <a:lt2>
          <a:srgbClr val="808080"/>
        </a:lt2>
        <a:accent1>
          <a:srgbClr val="008080"/>
        </a:accent1>
        <a:accent2>
          <a:srgbClr val="333399"/>
        </a:accent2>
        <a:accent3>
          <a:srgbClr val="FFFFFF"/>
        </a:accent3>
        <a:accent4>
          <a:srgbClr val="DA0000"/>
        </a:accent4>
        <a:accent5>
          <a:srgbClr val="AAC0C0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678</TotalTime>
  <Words>573</Words>
  <Application>Microsoft Office PowerPoint</Application>
  <PresentationFormat>On-screen Show (4:3)</PresentationFormat>
  <Paragraphs>135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WT 4e mod</vt:lpstr>
      <vt:lpstr>Consciousness: Bodily Rhythms and Mental States</vt:lpstr>
      <vt:lpstr>Biological Rhythms: The Tides of Expericence</vt:lpstr>
      <vt:lpstr>Biological Rhythms</vt:lpstr>
      <vt:lpstr>Circadian Rhythms</vt:lpstr>
      <vt:lpstr>The Body’s Clock</vt:lpstr>
      <vt:lpstr>When the Clock is out of Sync</vt:lpstr>
      <vt:lpstr>Mood and Long Term Rhythm</vt:lpstr>
      <vt:lpstr>PowerPoint Presentation</vt:lpstr>
      <vt:lpstr>PowerPoint Presentation</vt:lpstr>
      <vt:lpstr>The Rhythms of Sleep</vt:lpstr>
      <vt:lpstr>PowerPoint Presentation</vt:lpstr>
      <vt:lpstr>Why We Sleep</vt:lpstr>
      <vt:lpstr>PowerPoint Presentation</vt:lpstr>
      <vt:lpstr>The Realms of Sleep</vt:lpstr>
      <vt:lpstr>PowerPoint Presentation</vt:lpstr>
      <vt:lpstr>PowerPoint Presentation</vt:lpstr>
      <vt:lpstr>Exploring the Dream World</vt:lpstr>
      <vt:lpstr>Exploring the Dream World</vt:lpstr>
      <vt:lpstr>Dreams as Unconscious Wishes</vt:lpstr>
      <vt:lpstr>Dreams as Reflection of Current Concerns</vt:lpstr>
      <vt:lpstr>Dreams as Reflection of Current Concerns</vt:lpstr>
      <vt:lpstr>Dreams as a By-Product of Mental Housekeeping</vt:lpstr>
      <vt:lpstr>Dreams as a By-Product of Mental Housekeeping</vt:lpstr>
      <vt:lpstr>Dreams as Interpreted Brain Activity</vt:lpstr>
      <vt:lpstr>Evaluating Dream Theories</vt:lpstr>
    </vt:vector>
  </TitlesOfParts>
  <Company>Hazleton Area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Consciousness: Bodily Rhythms and Mental States</dc:title>
  <dc:creator>User</dc:creator>
  <cp:lastModifiedBy>User</cp:lastModifiedBy>
  <cp:revision>8</cp:revision>
  <dcterms:created xsi:type="dcterms:W3CDTF">2013-11-12T19:23:22Z</dcterms:created>
  <dcterms:modified xsi:type="dcterms:W3CDTF">2013-11-19T19:34:43Z</dcterms:modified>
</cp:coreProperties>
</file>